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6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0001" y="0"/>
            <a:ext cx="10572000" cy="4902200"/>
          </a:xfrm>
        </p:spPr>
        <p:txBody>
          <a:bodyPr/>
          <a:lstStyle/>
          <a:p>
            <a:pPr algn="ctr"/>
            <a:r>
              <a:rPr lang="uk-UA" sz="1800" dirty="0" smtClean="0"/>
              <a:t>Херсонський державний університет</a:t>
            </a:r>
            <a:br>
              <a:rPr lang="uk-UA" sz="1800" dirty="0" smtClean="0"/>
            </a:br>
            <a:r>
              <a:rPr lang="uk-UA" sz="1800" dirty="0" smtClean="0"/>
              <a:t>Факультет української й іноземної філології та журналістики</a:t>
            </a:r>
            <a:br>
              <a:rPr lang="uk-UA" sz="1800" dirty="0" smtClean="0"/>
            </a:br>
            <a:r>
              <a:rPr lang="uk-UA" sz="1800" dirty="0" smtClean="0"/>
              <a:t>Кафедра англійської філології та прикладної лінгвістики</a:t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2800" dirty="0"/>
              <a:t>«Теорія та практика перекладу</a:t>
            </a:r>
            <a:r>
              <a:rPr lang="uk-UA" sz="2800" dirty="0" smtClean="0"/>
              <a:t>»</a:t>
            </a:r>
            <a:br>
              <a:rPr lang="uk-UA" sz="2800" dirty="0" smtClean="0"/>
            </a:br>
            <a:r>
              <a:rPr lang="uk-UA" sz="1800" dirty="0" smtClean="0"/>
              <a:t>Вибіркова навчальна дисципліна</a:t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ru-RU" sz="1800" dirty="0" err="1" smtClean="0"/>
              <a:t>Освітньо-професій</a:t>
            </a:r>
            <a:r>
              <a:rPr lang="uk-UA" sz="1800" dirty="0" smtClean="0"/>
              <a:t>на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програм</a:t>
            </a:r>
            <a:r>
              <a:rPr lang="uk-UA" sz="1800" dirty="0"/>
              <a:t>а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uk-UA" sz="1800" dirty="0"/>
              <a:t>«Філологія (Прикладна</a:t>
            </a:r>
            <a:r>
              <a:rPr lang="ru-RU" sz="1800" dirty="0"/>
              <a:t> </a:t>
            </a:r>
            <a:r>
              <a:rPr lang="uk-UA" sz="1800" dirty="0"/>
              <a:t>лінгвістика)»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П</a:t>
            </a:r>
            <a:r>
              <a:rPr lang="uk-UA" sz="1800" dirty="0" err="1" smtClean="0"/>
              <a:t>ерший</a:t>
            </a:r>
            <a:r>
              <a:rPr lang="uk-UA" sz="1800" dirty="0" smtClean="0"/>
              <a:t> </a:t>
            </a:r>
            <a:r>
              <a:rPr lang="uk-UA" sz="1800" dirty="0"/>
              <a:t>(</a:t>
            </a:r>
            <a:r>
              <a:rPr lang="uk-UA" sz="1800" dirty="0" smtClean="0"/>
              <a:t>бакалаврський) рівень </a:t>
            </a:r>
            <a:r>
              <a:rPr lang="uk-UA" sz="1800" dirty="0"/>
              <a:t>вищої освіти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uk-UA" sz="1800" dirty="0" smtClean="0"/>
              <a:t>спеціальність </a:t>
            </a:r>
            <a:r>
              <a:rPr lang="uk-UA" sz="1800" dirty="0"/>
              <a:t>035 </a:t>
            </a:r>
            <a:r>
              <a:rPr lang="uk-UA" sz="1800" dirty="0" smtClean="0"/>
              <a:t>Філологія</a:t>
            </a:r>
            <a:endParaRPr lang="en-US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10001" y="5067300"/>
            <a:ext cx="10572000" cy="1790700"/>
          </a:xfrm>
        </p:spPr>
        <p:txBody>
          <a:bodyPr>
            <a:normAutofit/>
          </a:bodyPr>
          <a:lstStyle/>
          <a:p>
            <a:pPr algn="ctr"/>
            <a:endParaRPr lang="uk-UA" dirty="0" smtClean="0"/>
          </a:p>
          <a:p>
            <a:pPr algn="ctr"/>
            <a:r>
              <a:rPr lang="uk-UA" dirty="0" smtClean="0"/>
              <a:t>група 221</a:t>
            </a:r>
          </a:p>
          <a:p>
            <a:pPr algn="ctr"/>
            <a:endParaRPr lang="uk-UA" dirty="0" smtClean="0"/>
          </a:p>
          <a:p>
            <a:pPr algn="ctr"/>
            <a:r>
              <a:rPr lang="uk-UA" dirty="0" smtClean="0"/>
              <a:t>2020 – 2021 навчальний рік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516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2000" dirty="0"/>
              <a:t>Теоретичний курс «Теорія та практика перекладу»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uk-UA" sz="2000" dirty="0"/>
              <a:t>є важливою складовою частиною </a:t>
            </a:r>
            <a:r>
              <a:rPr lang="uk-UA" sz="2000" dirty="0" err="1" smtClean="0"/>
              <a:t>загальнофілологічної</a:t>
            </a:r>
            <a:r>
              <a:rPr lang="uk-UA" sz="2000" dirty="0" smtClean="0"/>
              <a:t> </a:t>
            </a:r>
            <a:r>
              <a:rPr lang="uk-UA" sz="2000" dirty="0"/>
              <a:t>підготовки майбутніх викладачів іноземних мов, філологів та перекладачів</a:t>
            </a:r>
            <a:endParaRPr lang="en-US" sz="2000" dirty="0"/>
          </a:p>
        </p:txBody>
      </p:sp>
      <p:pic>
        <p:nvPicPr>
          <p:cNvPr id="4" name="Объект 3" descr="Международный день переводчика - МГПУ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042" y="2491118"/>
            <a:ext cx="6611158" cy="34905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9857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dirty="0"/>
              <a:t>Для того, щоб якісно перекладати тексти іноземною мовою, стати професіональним перекладачем необхідно бути </a:t>
            </a:r>
            <a:r>
              <a:rPr lang="uk-UA" sz="2400" dirty="0" smtClean="0"/>
              <a:t>ознайомленим:</a:t>
            </a:r>
            <a:endParaRPr lang="en-US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 </a:t>
            </a:r>
            <a:r>
              <a:rPr lang="uk-UA" dirty="0"/>
              <a:t>понятійним апаратом теорії </a:t>
            </a:r>
            <a:r>
              <a:rPr lang="uk-UA" dirty="0" smtClean="0"/>
              <a:t>перекладу</a:t>
            </a:r>
          </a:p>
          <a:p>
            <a:r>
              <a:rPr lang="uk-UA" dirty="0" smtClean="0"/>
              <a:t>проблемами </a:t>
            </a:r>
            <a:r>
              <a:rPr lang="uk-UA" dirty="0"/>
              <a:t>та науковими концепціями, що панують у сучасному </a:t>
            </a:r>
            <a:r>
              <a:rPr lang="uk-UA" dirty="0" err="1" smtClean="0"/>
              <a:t>перекладознавстві</a:t>
            </a:r>
            <a:endParaRPr lang="uk-UA" dirty="0"/>
          </a:p>
          <a:p>
            <a:r>
              <a:rPr lang="uk-UA" dirty="0" smtClean="0"/>
              <a:t>а </a:t>
            </a:r>
            <a:r>
              <a:rPr lang="uk-UA" dirty="0"/>
              <a:t>також практичними засадами вирішення труднощів перекладу художніх і нехудожніх типів </a:t>
            </a:r>
            <a:r>
              <a:rPr lang="uk-UA" dirty="0" smtClean="0"/>
              <a:t>текстів</a:t>
            </a:r>
          </a:p>
          <a:p>
            <a:endParaRPr lang="uk-UA" dirty="0"/>
          </a:p>
          <a:p>
            <a:endParaRPr lang="uk-UA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Рисунок 5" descr="Похожее изображение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508" y="4040542"/>
            <a:ext cx="3802778" cy="2423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5182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dirty="0"/>
              <a:t>«Теорія та практика перекладу» допоможе</a:t>
            </a:r>
            <a:r>
              <a:rPr lang="uk-UA" sz="2400" dirty="0" smtClean="0"/>
              <a:t>:</a:t>
            </a:r>
            <a:br>
              <a:rPr lang="uk-UA" sz="2400" dirty="0" smtClean="0"/>
            </a:br>
            <a:r>
              <a:rPr lang="uk-UA" sz="2400" dirty="0" smtClean="0"/>
              <a:t> </a:t>
            </a:r>
            <a:endParaRPr lang="en-US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419813"/>
          </a:xfrm>
        </p:spPr>
        <p:txBody>
          <a:bodyPr>
            <a:normAutofit fontScale="92500" lnSpcReduction="10000"/>
          </a:bodyPr>
          <a:lstStyle/>
          <a:p>
            <a:pPr lvl="0"/>
            <a:endParaRPr lang="uk-UA" dirty="0" smtClean="0"/>
          </a:p>
          <a:p>
            <a:pPr lvl="0"/>
            <a:endParaRPr lang="uk-UA" dirty="0"/>
          </a:p>
          <a:p>
            <a:pPr marL="0" lvl="0" indent="0">
              <a:buNone/>
            </a:pPr>
            <a:endParaRPr lang="uk-UA" dirty="0" smtClean="0"/>
          </a:p>
          <a:p>
            <a:pPr lvl="0"/>
            <a:endParaRPr lang="uk-UA" dirty="0"/>
          </a:p>
          <a:p>
            <a:pPr lvl="0"/>
            <a:r>
              <a:rPr lang="uk-UA" dirty="0" smtClean="0"/>
              <a:t>стати </a:t>
            </a:r>
            <a:r>
              <a:rPr lang="uk-UA" dirty="0"/>
              <a:t>висококваліфікованим ерудованим фахівцем у сфері </a:t>
            </a:r>
            <a:r>
              <a:rPr lang="uk-UA" dirty="0" err="1"/>
              <a:t>перекладознавства</a:t>
            </a:r>
            <a:r>
              <a:rPr lang="uk-UA" dirty="0"/>
              <a:t> та </a:t>
            </a:r>
            <a:r>
              <a:rPr lang="uk-UA" dirty="0" smtClean="0"/>
              <a:t>перекладу</a:t>
            </a:r>
          </a:p>
          <a:p>
            <a:pPr marL="0" lvl="0" indent="0">
              <a:buNone/>
            </a:pPr>
            <a:endParaRPr lang="ru-RU" dirty="0"/>
          </a:p>
          <a:p>
            <a:pPr lvl="0"/>
            <a:r>
              <a:rPr lang="uk-UA" dirty="0"/>
              <a:t>сформувати знання про головні </a:t>
            </a:r>
            <a:r>
              <a:rPr lang="uk-UA" dirty="0" err="1"/>
              <a:t>перекладознавчі</a:t>
            </a:r>
            <a:r>
              <a:rPr lang="uk-UA" dirty="0"/>
              <a:t> категорії сучасної науки про </a:t>
            </a:r>
            <a:r>
              <a:rPr lang="uk-UA" dirty="0" smtClean="0"/>
              <a:t>переклад</a:t>
            </a:r>
          </a:p>
          <a:p>
            <a:pPr marL="0" lvl="0" indent="0">
              <a:buNone/>
            </a:pPr>
            <a:endParaRPr lang="ru-RU" dirty="0"/>
          </a:p>
          <a:p>
            <a:pPr lvl="0"/>
            <a:r>
              <a:rPr lang="uk-UA" dirty="0"/>
              <a:t>розширити знання про зародження та етапи розвитку перекладу у </a:t>
            </a:r>
            <a:r>
              <a:rPr lang="uk-UA" dirty="0" smtClean="0"/>
              <a:t>світі</a:t>
            </a:r>
          </a:p>
          <a:p>
            <a:pPr marL="0" lvl="0" indent="0">
              <a:buNone/>
            </a:pPr>
            <a:endParaRPr lang="ru-RU" dirty="0"/>
          </a:p>
          <a:p>
            <a:r>
              <a:rPr lang="uk-UA" dirty="0"/>
              <a:t>надати знання із специфіки національних шкіл перекладу в Україні </a:t>
            </a:r>
            <a:r>
              <a:rPr lang="uk-UA"/>
              <a:t>та </a:t>
            </a:r>
            <a:r>
              <a:rPr lang="uk-UA" smtClean="0"/>
              <a:t>за кордоном</a:t>
            </a:r>
            <a:endParaRPr lang="uk-UA" dirty="0" smtClean="0"/>
          </a:p>
          <a:p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3300" y="18013"/>
            <a:ext cx="2882900" cy="1828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2044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dirty="0"/>
              <a:t>Даний курс допоможе</a:t>
            </a:r>
            <a:r>
              <a:rPr lang="uk-UA" sz="2400" dirty="0" smtClean="0"/>
              <a:t>:</a:t>
            </a:r>
            <a:br>
              <a:rPr lang="uk-UA" sz="2400" dirty="0" smtClean="0"/>
            </a:br>
            <a:endParaRPr lang="en-US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521413"/>
          </a:xfrm>
        </p:spPr>
        <p:txBody>
          <a:bodyPr/>
          <a:lstStyle/>
          <a:p>
            <a:pPr lvl="0"/>
            <a:r>
              <a:rPr lang="uk-UA" dirty="0"/>
              <a:t>застосовувати набуті теоретичні знання для здійснення </a:t>
            </a:r>
            <a:r>
              <a:rPr lang="uk-UA" dirty="0" err="1" smtClean="0"/>
              <a:t>тексттипологічного</a:t>
            </a:r>
            <a:r>
              <a:rPr lang="uk-UA" dirty="0"/>
              <a:t>, </a:t>
            </a:r>
            <a:r>
              <a:rPr lang="uk-UA" dirty="0" err="1"/>
              <a:t>доперекладознавчого</a:t>
            </a:r>
            <a:r>
              <a:rPr lang="uk-UA" dirty="0"/>
              <a:t>, </a:t>
            </a:r>
            <a:r>
              <a:rPr lang="uk-UA" dirty="0" err="1"/>
              <a:t>перекладознавчого</a:t>
            </a:r>
            <a:r>
              <a:rPr lang="uk-UA" dirty="0"/>
              <a:t>, </a:t>
            </a:r>
            <a:r>
              <a:rPr lang="uk-UA" dirty="0" err="1"/>
              <a:t>доперекладацького</a:t>
            </a:r>
            <a:r>
              <a:rPr lang="uk-UA" dirty="0"/>
              <a:t> та перекладацького методів аналізу</a:t>
            </a:r>
            <a:endParaRPr lang="ru-RU" dirty="0"/>
          </a:p>
          <a:p>
            <a:pPr lvl="0"/>
            <a:r>
              <a:rPr lang="uk-UA" dirty="0"/>
              <a:t>використовувати існуючі класифікації способів і прийомів перекладу, стратегій і тактик перекладу, моделі перекладу</a:t>
            </a:r>
            <a:endParaRPr lang="ru-RU" dirty="0"/>
          </a:p>
          <a:p>
            <a:r>
              <a:rPr lang="uk-UA" dirty="0"/>
              <a:t>вивчити норми і правила здійснення різних видів перекладу; професійні компетенції </a:t>
            </a:r>
            <a:r>
              <a:rPr lang="uk-UA" dirty="0" smtClean="0"/>
              <a:t>перекладача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en-US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75" y="4482993"/>
            <a:ext cx="3752850" cy="2142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38510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TM03457503[[fn=Цитаты]]</Template>
  <TotalTime>96</TotalTime>
  <Words>159</Words>
  <Application>Microsoft Office PowerPoint</Application>
  <PresentationFormat>Широкоэкранный</PresentationFormat>
  <Paragraphs>33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Century Gothic</vt:lpstr>
      <vt:lpstr>Wingdings 2</vt:lpstr>
      <vt:lpstr>Цитаты</vt:lpstr>
      <vt:lpstr>Херсонський державний університет Факультет української й іноземної філології та журналістики Кафедра англійської філології та прикладної лінгвістики     «Теорія та практика перекладу» Вибіркова навчальна дисципліна    Освітньо-професійна програма «Філологія (Прикладна лінгвістика)» Перший (бакалаврський) рівень вищої освіти спеціальність 035 Філологія</vt:lpstr>
      <vt:lpstr>Теоретичний курс «Теорія та практика перекладу» є важливою складовою частиною загальнофілологічної підготовки майбутніх викладачів іноземних мов, філологів та перекладачів</vt:lpstr>
      <vt:lpstr>Для того, щоб якісно перекладати тексти іноземною мовою, стати професіональним перекладачем необхідно бути ознайомленим:</vt:lpstr>
      <vt:lpstr>«Теорія та практика перекладу» допоможе:  </vt:lpstr>
      <vt:lpstr>Даний курс допоможе: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Вибіркова компонента «Теорія та практика перекладу»  2 курс</dc:title>
  <dc:creator>Ekaterina Posylina</dc:creator>
  <cp:lastModifiedBy>Ekaterina Posylina</cp:lastModifiedBy>
  <cp:revision>8</cp:revision>
  <dcterms:created xsi:type="dcterms:W3CDTF">2020-06-14T13:27:46Z</dcterms:created>
  <dcterms:modified xsi:type="dcterms:W3CDTF">2020-06-18T10:01:37Z</dcterms:modified>
</cp:coreProperties>
</file>